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1"/>
  </p:sldMasterIdLst>
  <p:sldIdLst>
    <p:sldId id="256" r:id="rId2"/>
    <p:sldId id="257" r:id="rId3"/>
    <p:sldId id="260" r:id="rId4"/>
    <p:sldId id="264" r:id="rId5"/>
    <p:sldId id="259" r:id="rId6"/>
    <p:sldId id="265" r:id="rId7"/>
    <p:sldId id="266" r:id="rId8"/>
    <p:sldId id="267" r:id="rId9"/>
    <p:sldId id="268" r:id="rId10"/>
    <p:sldId id="269" r:id="rId11"/>
    <p:sldId id="258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79"/>
    <p:restoredTop sz="95865"/>
  </p:normalViewPr>
  <p:slideViewPr>
    <p:cSldViewPr snapToGrid="0">
      <p:cViewPr>
        <p:scale>
          <a:sx n="208" d="100"/>
          <a:sy n="208" d="100"/>
        </p:scale>
        <p:origin x="92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5/19/24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33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5/19/24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18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5/19/24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10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5/19/24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0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5/19/24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70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5/19/24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3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5/19/24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54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5/19/24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0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5/19/24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0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5/19/24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43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5/19/24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85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5/19/24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1618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4" Type="http://schemas.openxmlformats.org/officeDocument/2006/relationships/audio" Target="../media/media2.mp3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genta.tensorflow.org/datasets/groov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74A0784-F3C5-B7D2-0330-D116035F6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673021"/>
            <a:ext cx="4894428" cy="4487558"/>
          </a:xfrm>
        </p:spPr>
        <p:txBody>
          <a:bodyPr anchor="t">
            <a:normAutofit fontScale="90000"/>
          </a:bodyPr>
          <a:lstStyle/>
          <a:p>
            <a:pPr algn="l"/>
            <a:r>
              <a:rPr lang="tr-TR" sz="3600" dirty="0"/>
              <a:t>CSE0471 APPLIED </a:t>
            </a:r>
            <a:r>
              <a:rPr lang="tr-TR" sz="3600" dirty="0" err="1"/>
              <a:t>dEEP</a:t>
            </a:r>
            <a:r>
              <a:rPr lang="tr-TR" sz="3600" dirty="0"/>
              <a:t> LEARNING </a:t>
            </a:r>
            <a:br>
              <a:rPr lang="tr-TR" sz="3600" dirty="0"/>
            </a:br>
            <a:br>
              <a:rPr lang="tr-TR" sz="3600" dirty="0"/>
            </a:br>
            <a:r>
              <a:rPr lang="tr-TR" sz="3600" dirty="0"/>
              <a:t>&lt;PROJECT: MUSIC GENERATION</a:t>
            </a:r>
            <a:br>
              <a:rPr lang="tr-TR" sz="3600" dirty="0"/>
            </a:br>
            <a:r>
              <a:rPr lang="tr-TR" sz="3600" dirty="0" err="1"/>
              <a:t>uSING</a:t>
            </a:r>
            <a:r>
              <a:rPr lang="tr-TR" sz="3600" dirty="0"/>
              <a:t> </a:t>
            </a:r>
            <a:r>
              <a:rPr lang="tr-TR" sz="3600" dirty="0" err="1"/>
              <a:t>Bılstms</a:t>
            </a:r>
            <a:r>
              <a:rPr lang="tr-TR" sz="3600" dirty="0"/>
              <a:t>&gt;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C20C6C1-02CA-D9FA-5FFE-760547DF6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999" y="5314438"/>
            <a:ext cx="4894428" cy="1288482"/>
          </a:xfrm>
        </p:spPr>
        <p:txBody>
          <a:bodyPr>
            <a:normAutofit lnSpcReduction="10000"/>
          </a:bodyPr>
          <a:lstStyle/>
          <a:p>
            <a:r>
              <a:rPr lang="tr-TR" dirty="0"/>
              <a:t>Emrehan Gökçay</a:t>
            </a:r>
          </a:p>
          <a:p>
            <a:r>
              <a:rPr lang="tr-TR" dirty="0"/>
              <a:t>Bora Mehmet </a:t>
            </a:r>
            <a:r>
              <a:rPr lang="tr-TR" dirty="0" err="1"/>
              <a:t>sukuşu</a:t>
            </a:r>
            <a:endParaRPr lang="tr-TR" dirty="0"/>
          </a:p>
          <a:p>
            <a:r>
              <a:rPr lang="tr-TR" dirty="0"/>
              <a:t>Görkem köse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Resim 4" descr="metin, yazı tipi, logo, grafik içeren bir resim&#10;&#10;Açıklama otomatik olarak oluşturuldu">
            <a:extLst>
              <a:ext uri="{FF2B5EF4-FFF2-40B4-BE49-F238E27FC236}">
                <a16:creationId xmlns:a16="http://schemas.microsoft.com/office/drawing/2014/main" id="{E19CCB47-251E-0FC0-C831-4CF5249F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629" y="2721912"/>
            <a:ext cx="3899155" cy="1403695"/>
          </a:xfrm>
          <a:prstGeom prst="rect">
            <a:avLst/>
          </a:prstGeom>
          <a:ln w="28575">
            <a:noFill/>
          </a:ln>
        </p:spPr>
      </p:pic>
      <p:sp>
        <p:nvSpPr>
          <p:cNvPr id="2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26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7F7E43-C14C-E179-AD4B-E5A50E6D1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Comparison</a:t>
            </a:r>
            <a:r>
              <a:rPr lang="tr-TR" dirty="0"/>
              <a:t> of </a:t>
            </a:r>
            <a:r>
              <a:rPr lang="tr-TR" dirty="0" err="1"/>
              <a:t>our</a:t>
            </a:r>
            <a:r>
              <a:rPr lang="tr-TR" dirty="0"/>
              <a:t> model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datasets</a:t>
            </a:r>
            <a:r>
              <a:rPr lang="tr-TR" dirty="0"/>
              <a:t> in </a:t>
            </a:r>
            <a:r>
              <a:rPr lang="tr-TR" dirty="0" err="1"/>
              <a:t>terms</a:t>
            </a:r>
            <a:r>
              <a:rPr lang="tr-TR" dirty="0"/>
              <a:t> of </a:t>
            </a:r>
            <a:r>
              <a:rPr lang="tr-TR" dirty="0" err="1"/>
              <a:t>performance</a:t>
            </a:r>
            <a:endParaRPr lang="tr-TR" dirty="0"/>
          </a:p>
        </p:txBody>
      </p:sp>
      <p:pic>
        <p:nvPicPr>
          <p:cNvPr id="5" name="Resim 4" descr="metin, ekran görüntüsü, çizgi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F7CCDDA1-4531-C328-0394-625A46B22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84" y="1690689"/>
            <a:ext cx="3009516" cy="2422475"/>
          </a:xfrm>
          <a:prstGeom prst="rect">
            <a:avLst/>
          </a:prstGeom>
        </p:spPr>
      </p:pic>
      <p:pic>
        <p:nvPicPr>
          <p:cNvPr id="7" name="Resim 6" descr="metin, ekran görüntüsü, öykü gelişim çizgisi; kumpas; grafiğini çıkarma, çizgi içeren bir resim&#10;&#10;Açıklama otomatik olarak oluşturuldu">
            <a:extLst>
              <a:ext uri="{FF2B5EF4-FFF2-40B4-BE49-F238E27FC236}">
                <a16:creationId xmlns:a16="http://schemas.microsoft.com/office/drawing/2014/main" id="{049B5116-D73D-63A1-D0F1-F3869C8C9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81" y="1690688"/>
            <a:ext cx="3009518" cy="2422476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1ACDC17D-098C-0886-E8AA-5E02BAAC31B9}"/>
              </a:ext>
            </a:extLst>
          </p:cNvPr>
          <p:cNvSpPr txBox="1"/>
          <p:nvPr/>
        </p:nvSpPr>
        <p:spPr>
          <a:xfrm>
            <a:off x="1270341" y="4286016"/>
            <a:ext cx="3083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This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graph</a:t>
            </a:r>
            <a:r>
              <a:rPr lang="tr-TR" dirty="0"/>
              <a:t> of </a:t>
            </a:r>
            <a:r>
              <a:rPr lang="tr-TR" dirty="0" err="1"/>
              <a:t>network’s</a:t>
            </a:r>
            <a:r>
              <a:rPr lang="tr-TR" dirty="0"/>
              <a:t> model </a:t>
            </a:r>
            <a:r>
              <a:rPr lang="tr-TR" dirty="0" err="1"/>
              <a:t>loss</a:t>
            </a:r>
            <a:r>
              <a:rPr lang="tr-TR" dirty="0"/>
              <a:t>(</a:t>
            </a:r>
            <a:r>
              <a:rPr lang="tr-TR" dirty="0" err="1"/>
              <a:t>training</a:t>
            </a:r>
            <a:r>
              <a:rPr lang="tr-TR" dirty="0"/>
              <a:t> </a:t>
            </a:r>
            <a:r>
              <a:rPr lang="tr-TR" dirty="0" err="1"/>
              <a:t>loss</a:t>
            </a:r>
            <a:r>
              <a:rPr lang="tr-TR" dirty="0"/>
              <a:t>) </a:t>
            </a:r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train</a:t>
            </a:r>
            <a:r>
              <a:rPr lang="tr-TR" dirty="0"/>
              <a:t> </a:t>
            </a:r>
            <a:r>
              <a:rPr lang="tr-TR" dirty="0" err="1">
                <a:solidFill>
                  <a:srgbClr val="FF0000"/>
                </a:solidFill>
              </a:rPr>
              <a:t>Lakh</a:t>
            </a:r>
            <a:r>
              <a:rPr lang="tr-TR" dirty="0">
                <a:solidFill>
                  <a:srgbClr val="FF0000"/>
                </a:solidFill>
              </a:rPr>
              <a:t> Midi </a:t>
            </a:r>
            <a:r>
              <a:rPr lang="tr-TR" dirty="0" err="1">
                <a:solidFill>
                  <a:srgbClr val="FF0000"/>
                </a:solidFill>
              </a:rPr>
              <a:t>Dataset</a:t>
            </a:r>
            <a:r>
              <a:rPr lang="tr-TR" dirty="0"/>
              <a:t>, </a:t>
            </a:r>
            <a:r>
              <a:rPr lang="tr-TR" dirty="0" err="1"/>
              <a:t>taking</a:t>
            </a:r>
            <a:r>
              <a:rPr lang="tr-TR" dirty="0"/>
              <a:t> 100 </a:t>
            </a:r>
            <a:r>
              <a:rPr lang="tr-TR" dirty="0" err="1"/>
              <a:t>music</a:t>
            </a:r>
            <a:r>
              <a:rPr lang="tr-TR" dirty="0"/>
              <a:t> </a:t>
            </a:r>
            <a:r>
              <a:rPr lang="tr-TR" dirty="0" err="1"/>
              <a:t>samples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200 </a:t>
            </a:r>
            <a:r>
              <a:rPr lang="tr-TR" dirty="0" err="1"/>
              <a:t>epochs</a:t>
            </a:r>
            <a:r>
              <a:rPr lang="tr-TR" dirty="0"/>
              <a:t> of </a:t>
            </a:r>
            <a:r>
              <a:rPr lang="tr-TR" dirty="0" err="1"/>
              <a:t>training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training</a:t>
            </a:r>
            <a:r>
              <a:rPr lang="tr-TR" dirty="0"/>
              <a:t> </a:t>
            </a:r>
            <a:r>
              <a:rPr lang="tr-TR" dirty="0" err="1"/>
              <a:t>batch</a:t>
            </a:r>
            <a:r>
              <a:rPr lang="tr-TR" dirty="0"/>
              <a:t> size of 64.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364959D2-2227-BFEF-5740-56AED63299C6}"/>
              </a:ext>
            </a:extLst>
          </p:cNvPr>
          <p:cNvSpPr txBox="1"/>
          <p:nvPr/>
        </p:nvSpPr>
        <p:spPr>
          <a:xfrm>
            <a:off x="6830381" y="4286016"/>
            <a:ext cx="3086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This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graph</a:t>
            </a:r>
            <a:r>
              <a:rPr lang="tr-TR" dirty="0"/>
              <a:t> of </a:t>
            </a:r>
            <a:r>
              <a:rPr lang="tr-TR" dirty="0" err="1"/>
              <a:t>network’s</a:t>
            </a:r>
            <a:r>
              <a:rPr lang="tr-TR" dirty="0"/>
              <a:t> model </a:t>
            </a:r>
            <a:r>
              <a:rPr lang="tr-TR" dirty="0" err="1"/>
              <a:t>loss</a:t>
            </a:r>
            <a:r>
              <a:rPr lang="tr-TR" dirty="0"/>
              <a:t>(</a:t>
            </a:r>
            <a:r>
              <a:rPr lang="tr-TR" dirty="0" err="1"/>
              <a:t>training</a:t>
            </a:r>
            <a:r>
              <a:rPr lang="tr-TR" dirty="0"/>
              <a:t> </a:t>
            </a:r>
            <a:r>
              <a:rPr lang="tr-TR" dirty="0" err="1"/>
              <a:t>loss</a:t>
            </a:r>
            <a:r>
              <a:rPr lang="tr-TR" dirty="0"/>
              <a:t>) </a:t>
            </a:r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train</a:t>
            </a:r>
            <a:r>
              <a:rPr lang="tr-TR" dirty="0"/>
              <a:t> </a:t>
            </a:r>
            <a:r>
              <a:rPr lang="tr-TR" dirty="0">
                <a:solidFill>
                  <a:srgbClr val="FF0000"/>
                </a:solidFill>
              </a:rPr>
              <a:t>MAESTRO</a:t>
            </a:r>
            <a:r>
              <a:rPr lang="tr-TR" dirty="0"/>
              <a:t> </a:t>
            </a:r>
            <a:r>
              <a:rPr lang="tr-TR" dirty="0" err="1"/>
              <a:t>dataset</a:t>
            </a:r>
            <a:r>
              <a:rPr lang="tr-TR" dirty="0"/>
              <a:t>, </a:t>
            </a:r>
            <a:r>
              <a:rPr lang="tr-TR" dirty="0" err="1"/>
              <a:t>taking</a:t>
            </a:r>
            <a:r>
              <a:rPr lang="tr-TR" dirty="0"/>
              <a:t> 100 </a:t>
            </a:r>
            <a:r>
              <a:rPr lang="tr-TR" dirty="0" err="1"/>
              <a:t>music</a:t>
            </a:r>
            <a:r>
              <a:rPr lang="tr-TR" dirty="0"/>
              <a:t> </a:t>
            </a:r>
            <a:r>
              <a:rPr lang="tr-TR" dirty="0" err="1"/>
              <a:t>samples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200 </a:t>
            </a:r>
            <a:r>
              <a:rPr lang="tr-TR" dirty="0" err="1"/>
              <a:t>epochs</a:t>
            </a:r>
            <a:r>
              <a:rPr lang="tr-TR" dirty="0"/>
              <a:t> of </a:t>
            </a:r>
            <a:r>
              <a:rPr lang="tr-TR" dirty="0" err="1"/>
              <a:t>training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training</a:t>
            </a:r>
            <a:r>
              <a:rPr lang="tr-TR" dirty="0"/>
              <a:t> </a:t>
            </a:r>
            <a:r>
              <a:rPr lang="tr-TR" dirty="0" err="1"/>
              <a:t>batch</a:t>
            </a:r>
            <a:r>
              <a:rPr lang="tr-TR" dirty="0"/>
              <a:t> size of 64.</a:t>
            </a:r>
          </a:p>
        </p:txBody>
      </p:sp>
    </p:spTree>
    <p:extLst>
      <p:ext uri="{BB962C8B-B14F-4D97-AF65-F5344CB8AC3E}">
        <p14:creationId xmlns:p14="http://schemas.microsoft.com/office/powerpoint/2010/main" val="307924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56D2F4-18D2-C8BF-94F3-31973919C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34600" cy="673453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dirty="0" err="1"/>
              <a:t>Output</a:t>
            </a:r>
            <a:r>
              <a:rPr lang="tr-TR" dirty="0"/>
              <a:t> Music: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570BEB44-3C23-1259-03C8-7BE301C23AF0}"/>
              </a:ext>
            </a:extLst>
          </p:cNvPr>
          <p:cNvSpPr txBox="1"/>
          <p:nvPr/>
        </p:nvSpPr>
        <p:spPr>
          <a:xfrm>
            <a:off x="485775" y="2971800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This</a:t>
            </a:r>
            <a:r>
              <a:rPr lang="tr-TR" dirty="0"/>
              <a:t> is </a:t>
            </a:r>
            <a:r>
              <a:rPr lang="tr-TR" dirty="0" err="1"/>
              <a:t>our</a:t>
            </a:r>
            <a:r>
              <a:rPr lang="tr-TR" dirty="0"/>
              <a:t> final </a:t>
            </a:r>
            <a:r>
              <a:rPr lang="tr-TR" dirty="0" err="1"/>
              <a:t>music</a:t>
            </a:r>
            <a:r>
              <a:rPr lang="tr-TR" dirty="0"/>
              <a:t> </a:t>
            </a:r>
            <a:r>
              <a:rPr lang="tr-TR" dirty="0" err="1"/>
              <a:t>created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training</a:t>
            </a:r>
            <a:r>
              <a:rPr lang="tr-TR" dirty="0"/>
              <a:t> LMD </a:t>
            </a:r>
            <a:r>
              <a:rPr lang="tr-TR" dirty="0" err="1"/>
              <a:t>dataset</a:t>
            </a:r>
            <a:r>
              <a:rPr lang="tr-TR" dirty="0"/>
              <a:t>.</a:t>
            </a:r>
          </a:p>
        </p:txBody>
      </p:sp>
      <p:pic>
        <p:nvPicPr>
          <p:cNvPr id="6" name="test_output_final_lmd.mp3">
            <a:hlinkClick r:id="" action="ppaction://media"/>
            <a:extLst>
              <a:ext uri="{FF2B5EF4-FFF2-40B4-BE49-F238E27FC236}">
                <a16:creationId xmlns:a16="http://schemas.microsoft.com/office/drawing/2014/main" id="{19B8CEE2-7678-F913-5DDC-320D013E84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03351" y="1827389"/>
            <a:ext cx="812800" cy="812800"/>
          </a:xfrm>
          <a:prstGeom prst="rect">
            <a:avLst/>
          </a:prstGeom>
        </p:spPr>
      </p:pic>
      <p:pic>
        <p:nvPicPr>
          <p:cNvPr id="7" name="test_output_maestro_final.mp3">
            <a:hlinkClick r:id="" action="ppaction://media"/>
            <a:extLst>
              <a:ext uri="{FF2B5EF4-FFF2-40B4-BE49-F238E27FC236}">
                <a16:creationId xmlns:a16="http://schemas.microsoft.com/office/drawing/2014/main" id="{F1BB466C-44F2-E9B7-8F80-C55A9391BC5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75663" y="1827389"/>
            <a:ext cx="812800" cy="812800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C2D37551-B239-AB98-4FDF-6BD86987B758}"/>
              </a:ext>
            </a:extLst>
          </p:cNvPr>
          <p:cNvSpPr txBox="1"/>
          <p:nvPr/>
        </p:nvSpPr>
        <p:spPr>
          <a:xfrm>
            <a:off x="7296150" y="2971800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This</a:t>
            </a:r>
            <a:r>
              <a:rPr lang="tr-TR" dirty="0"/>
              <a:t> is </a:t>
            </a:r>
            <a:r>
              <a:rPr lang="tr-TR" dirty="0" err="1"/>
              <a:t>our</a:t>
            </a:r>
            <a:r>
              <a:rPr lang="tr-TR" dirty="0"/>
              <a:t> final </a:t>
            </a:r>
            <a:r>
              <a:rPr lang="tr-TR" dirty="0" err="1"/>
              <a:t>music</a:t>
            </a:r>
            <a:r>
              <a:rPr lang="tr-TR" dirty="0"/>
              <a:t> </a:t>
            </a:r>
            <a:r>
              <a:rPr lang="tr-TR" dirty="0" err="1"/>
              <a:t>created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training</a:t>
            </a:r>
            <a:r>
              <a:rPr lang="tr-TR" dirty="0"/>
              <a:t> MAESTRO </a:t>
            </a:r>
            <a:r>
              <a:rPr lang="tr-TR" dirty="0" err="1"/>
              <a:t>dataset</a:t>
            </a:r>
            <a:r>
              <a:rPr lang="tr-TR" dirty="0"/>
              <a:t>.</a:t>
            </a:r>
          </a:p>
        </p:txBody>
      </p:sp>
      <p:pic>
        <p:nvPicPr>
          <p:cNvPr id="11" name="lstm_output.mp3">
            <a:hlinkClick r:id="" action="ppaction://media"/>
            <a:extLst>
              <a:ext uri="{FF2B5EF4-FFF2-40B4-BE49-F238E27FC236}">
                <a16:creationId xmlns:a16="http://schemas.microsoft.com/office/drawing/2014/main" id="{F4665EA4-5111-C1F5-0958-8C38682B0EA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83200" y="3930606"/>
            <a:ext cx="812800" cy="812800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733A7125-47F2-7966-32EE-28B89580B888}"/>
              </a:ext>
            </a:extLst>
          </p:cNvPr>
          <p:cNvSpPr txBox="1"/>
          <p:nvPr/>
        </p:nvSpPr>
        <p:spPr>
          <a:xfrm>
            <a:off x="4244953" y="4690830"/>
            <a:ext cx="3171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was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music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standard</a:t>
            </a:r>
            <a:r>
              <a:rPr lang="tr-TR" dirty="0"/>
              <a:t> LSTM </a:t>
            </a:r>
            <a:r>
              <a:rPr lang="tr-TR" dirty="0" err="1"/>
              <a:t>architecture</a:t>
            </a:r>
            <a:r>
              <a:rPr lang="tr-TR" dirty="0"/>
              <a:t> </a:t>
            </a:r>
            <a:r>
              <a:rPr lang="tr-TR" dirty="0" err="1"/>
              <a:t>created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training</a:t>
            </a:r>
            <a:r>
              <a:rPr lang="tr-TR" dirty="0"/>
              <a:t> LMD </a:t>
            </a:r>
            <a:r>
              <a:rPr lang="tr-TR" dirty="0" err="1"/>
              <a:t>dataset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994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20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5202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826E10-9131-5C24-F158-CC8E056E1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A81B41-A79C-5CF7-28AD-E965E815A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colinraffel.com</a:t>
            </a:r>
            <a:r>
              <a:rPr lang="tr-TR" dirty="0"/>
              <a:t>/</a:t>
            </a:r>
            <a:r>
              <a:rPr lang="tr-TR" dirty="0" err="1"/>
              <a:t>projects</a:t>
            </a:r>
            <a:r>
              <a:rPr lang="tr-TR" dirty="0"/>
              <a:t>/</a:t>
            </a:r>
            <a:r>
              <a:rPr lang="tr-TR" dirty="0" err="1"/>
              <a:t>lmd</a:t>
            </a:r>
            <a:r>
              <a:rPr lang="tr-TR" dirty="0"/>
              <a:t>/</a:t>
            </a:r>
          </a:p>
          <a:p>
            <a:r>
              <a:rPr lang="tr-TR" dirty="0">
                <a:hlinkClick r:id="rId2"/>
              </a:rPr>
              <a:t>https://www.magenta.tensorflow.org/datasets/groove</a:t>
            </a:r>
            <a:endParaRPr lang="tr-TR" dirty="0"/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medium.com</a:t>
            </a:r>
            <a:r>
              <a:rPr lang="tr-TR" dirty="0"/>
              <a:t>/@souro400.nath/why-is-bilstm-better-than-lstm-a7eb0090c1e4</a:t>
            </a:r>
          </a:p>
          <a:p>
            <a:r>
              <a:rPr lang="tr-TR" dirty="0"/>
              <a:t>A. </a:t>
            </a:r>
            <a:r>
              <a:rPr lang="tr-TR" dirty="0" err="1"/>
              <a:t>Ranjan</a:t>
            </a:r>
            <a:r>
              <a:rPr lang="tr-TR" dirty="0"/>
              <a:t>, V.N. J. </a:t>
            </a:r>
            <a:r>
              <a:rPr lang="tr-TR" dirty="0" err="1"/>
              <a:t>Behera</a:t>
            </a:r>
            <a:r>
              <a:rPr lang="tr-TR" dirty="0"/>
              <a:t>, M. </a:t>
            </a:r>
            <a:r>
              <a:rPr lang="tr-TR" dirty="0" err="1"/>
              <a:t>Reza</a:t>
            </a:r>
            <a:r>
              <a:rPr lang="tr-TR" dirty="0"/>
              <a:t>, “Using a </a:t>
            </a:r>
            <a:r>
              <a:rPr lang="tr-TR" dirty="0" err="1"/>
              <a:t>Bi-directional</a:t>
            </a:r>
            <a:r>
              <a:rPr lang="tr-TR" dirty="0"/>
              <a:t> LSTM Model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Attention</a:t>
            </a:r>
            <a:r>
              <a:rPr lang="tr-TR" dirty="0"/>
              <a:t> </a:t>
            </a:r>
            <a:r>
              <a:rPr lang="tr-TR" dirty="0" err="1"/>
              <a:t>Mechanism</a:t>
            </a:r>
            <a:r>
              <a:rPr lang="tr-TR" dirty="0"/>
              <a:t> </a:t>
            </a:r>
            <a:r>
              <a:rPr lang="tr-TR" dirty="0" err="1"/>
              <a:t>trained</a:t>
            </a:r>
            <a:r>
              <a:rPr lang="tr-TR" dirty="0"/>
              <a:t> on MIDI Data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Generating</a:t>
            </a:r>
            <a:r>
              <a:rPr lang="tr-TR" dirty="0"/>
              <a:t> </a:t>
            </a:r>
            <a:r>
              <a:rPr lang="tr-TR" dirty="0" err="1"/>
              <a:t>Unique</a:t>
            </a:r>
            <a:r>
              <a:rPr lang="tr-TR" dirty="0"/>
              <a:t> Music”, </a:t>
            </a:r>
            <a:r>
              <a:rPr lang="tr-TR" dirty="0" err="1"/>
              <a:t>Available</a:t>
            </a:r>
            <a:r>
              <a:rPr lang="tr-TR" dirty="0"/>
              <a:t> on : </a:t>
            </a:r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arxiv.org</a:t>
            </a:r>
            <a:r>
              <a:rPr lang="tr-TR" dirty="0"/>
              <a:t>/</a:t>
            </a:r>
            <a:r>
              <a:rPr lang="tr-TR" dirty="0" err="1"/>
              <a:t>pdf</a:t>
            </a:r>
            <a:r>
              <a:rPr lang="tr-TR" dirty="0"/>
              <a:t>/2011.00773</a:t>
            </a:r>
          </a:p>
          <a:p>
            <a:r>
              <a:rPr lang="tr-TR" dirty="0"/>
              <a:t>T. </a:t>
            </a:r>
            <a:r>
              <a:rPr lang="tr-TR" dirty="0" err="1"/>
              <a:t>Jiang</a:t>
            </a:r>
            <a:r>
              <a:rPr lang="tr-TR" dirty="0"/>
              <a:t>, X. </a:t>
            </a:r>
            <a:r>
              <a:rPr lang="tr-TR" dirty="0" err="1"/>
              <a:t>Yin</a:t>
            </a:r>
            <a:r>
              <a:rPr lang="tr-TR" dirty="0"/>
              <a:t>, </a:t>
            </a:r>
            <a:r>
              <a:rPr lang="tr-TR" dirty="0" err="1"/>
              <a:t>Q</a:t>
            </a:r>
            <a:r>
              <a:rPr lang="tr-TR" dirty="0"/>
              <a:t>. </a:t>
            </a:r>
            <a:r>
              <a:rPr lang="tr-TR" dirty="0" err="1"/>
              <a:t>Xiao</a:t>
            </a:r>
            <a:r>
              <a:rPr lang="tr-TR" dirty="0"/>
              <a:t>, “Music </a:t>
            </a:r>
            <a:r>
              <a:rPr lang="tr-TR" dirty="0" err="1"/>
              <a:t>Generation</a:t>
            </a:r>
            <a:r>
              <a:rPr lang="tr-TR" dirty="0"/>
              <a:t> Using </a:t>
            </a:r>
            <a:r>
              <a:rPr lang="tr-TR" dirty="0" err="1"/>
              <a:t>Bidirectional</a:t>
            </a:r>
            <a:r>
              <a:rPr lang="tr-TR" dirty="0"/>
              <a:t> </a:t>
            </a:r>
            <a:r>
              <a:rPr lang="tr-TR" dirty="0" err="1"/>
              <a:t>Recurrent</a:t>
            </a:r>
            <a:r>
              <a:rPr lang="tr-TR" dirty="0"/>
              <a:t> Network”, </a:t>
            </a:r>
            <a:r>
              <a:rPr lang="tr-TR" dirty="0" err="1"/>
              <a:t>Available</a:t>
            </a:r>
            <a:r>
              <a:rPr lang="tr-TR" dirty="0"/>
              <a:t> on: </a:t>
            </a:r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ieeexplore.ieee.org</a:t>
            </a:r>
            <a:r>
              <a:rPr lang="tr-TR" dirty="0"/>
              <a:t>/</a:t>
            </a:r>
            <a:r>
              <a:rPr lang="tr-TR" dirty="0" err="1"/>
              <a:t>document</a:t>
            </a:r>
            <a:r>
              <a:rPr lang="tr-TR" dirty="0"/>
              <a:t>/8839399</a:t>
            </a:r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app.cyanite.ai</a:t>
            </a:r>
            <a:endParaRPr lang="tr-TR" dirty="0"/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www.geeksforgeeks.org</a:t>
            </a:r>
            <a:r>
              <a:rPr lang="tr-TR" dirty="0"/>
              <a:t>/data-</a:t>
            </a:r>
            <a:r>
              <a:rPr lang="tr-TR" dirty="0" err="1"/>
              <a:t>science</a:t>
            </a:r>
            <a:r>
              <a:rPr lang="tr-TR" dirty="0"/>
              <a:t>-</a:t>
            </a:r>
            <a:r>
              <a:rPr lang="tr-TR" dirty="0" err="1"/>
              <a:t>with-python-tutorial</a:t>
            </a:r>
            <a:r>
              <a:rPr lang="tr-TR" dirty="0"/>
              <a:t>/</a:t>
            </a:r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cifkao.github.io</a:t>
            </a:r>
            <a:r>
              <a:rPr lang="tr-TR" dirty="0"/>
              <a:t>/html-midi-</a:t>
            </a:r>
            <a:r>
              <a:rPr lang="tr-TR" dirty="0" err="1"/>
              <a:t>player</a:t>
            </a:r>
            <a:r>
              <a:rPr lang="tr-TR" dirty="0"/>
              <a:t>/</a:t>
            </a:r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www.geeksforgeeks.org</a:t>
            </a:r>
            <a:r>
              <a:rPr lang="tr-TR" dirty="0"/>
              <a:t>/</a:t>
            </a:r>
            <a:r>
              <a:rPr lang="tr-TR" dirty="0" err="1"/>
              <a:t>bidirectional</a:t>
            </a:r>
            <a:r>
              <a:rPr lang="tr-TR" dirty="0"/>
              <a:t>-</a:t>
            </a:r>
            <a:r>
              <a:rPr lang="tr-TR" dirty="0" err="1"/>
              <a:t>recurrent</a:t>
            </a:r>
            <a:r>
              <a:rPr lang="tr-TR" dirty="0"/>
              <a:t>-</a:t>
            </a:r>
            <a:r>
              <a:rPr lang="tr-TR" dirty="0" err="1"/>
              <a:t>neural</a:t>
            </a:r>
            <a:r>
              <a:rPr lang="tr-TR" dirty="0"/>
              <a:t>-network/</a:t>
            </a:r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medium.com</a:t>
            </a:r>
            <a:r>
              <a:rPr lang="tr-TR" dirty="0"/>
              <a:t>/@</a:t>
            </a:r>
            <a:r>
              <a:rPr lang="tr-TR" dirty="0" err="1"/>
              <a:t>sreeku.ralla</a:t>
            </a:r>
            <a:r>
              <a:rPr lang="tr-TR" dirty="0"/>
              <a:t>/activation-functions-relu-vs-leaky-relu-b8272dc0b1be</a:t>
            </a:r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www.analyticsvidhya.com</a:t>
            </a:r>
            <a:r>
              <a:rPr lang="tr-TR" dirty="0"/>
              <a:t>/</a:t>
            </a:r>
            <a:r>
              <a:rPr lang="tr-TR" dirty="0" err="1"/>
              <a:t>blog</a:t>
            </a:r>
            <a:r>
              <a:rPr lang="tr-TR" dirty="0"/>
              <a:t>/2021/03/</a:t>
            </a:r>
            <a:r>
              <a:rPr lang="tr-TR" dirty="0" err="1"/>
              <a:t>introduction-to-long-short-term-memory-lstm</a:t>
            </a:r>
            <a:r>
              <a:rPr lang="tr-TR" dirty="0"/>
              <a:t>/</a:t>
            </a:r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web.mit.edu</a:t>
            </a:r>
            <a:r>
              <a:rPr lang="tr-TR" dirty="0"/>
              <a:t>/music21/</a:t>
            </a:r>
            <a:r>
              <a:rPr lang="tr-TR" dirty="0" err="1"/>
              <a:t>doc</a:t>
            </a:r>
            <a:r>
              <a:rPr lang="tr-TR" dirty="0"/>
              <a:t>/</a:t>
            </a:r>
            <a:r>
              <a:rPr lang="tr-TR" dirty="0" err="1"/>
              <a:t>index.html</a:t>
            </a:r>
            <a:endParaRPr lang="tr-TR" dirty="0"/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keras.io</a:t>
            </a:r>
            <a:r>
              <a:rPr lang="tr-TR" dirty="0"/>
              <a:t>/</a:t>
            </a:r>
            <a:r>
              <a:rPr lang="tr-TR" dirty="0" err="1"/>
              <a:t>api</a:t>
            </a:r>
            <a:r>
              <a:rPr lang="tr-TR" dirty="0"/>
              <a:t>/</a:t>
            </a:r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towardsdatascience.com</a:t>
            </a:r>
            <a:r>
              <a:rPr lang="tr-TR" dirty="0"/>
              <a:t>/how-to-generate-music-using-a-lstm-neural-network-in-keras-68786834d4c5</a:t>
            </a:r>
          </a:p>
        </p:txBody>
      </p:sp>
    </p:spTree>
    <p:extLst>
      <p:ext uri="{BB962C8B-B14F-4D97-AF65-F5344CB8AC3E}">
        <p14:creationId xmlns:p14="http://schemas.microsoft.com/office/powerpoint/2010/main" val="94632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E4E79C-8C54-13F7-910D-84B980CA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3200" dirty="0"/>
              <a:t>Project is </a:t>
            </a:r>
            <a:r>
              <a:rPr lang="tr-TR" sz="3200" dirty="0" err="1"/>
              <a:t>currently</a:t>
            </a:r>
            <a:r>
              <a:rPr lang="tr-TR" sz="3200" dirty="0"/>
              <a:t> </a:t>
            </a:r>
            <a:r>
              <a:rPr lang="tr-TR" sz="3200" dirty="0" err="1"/>
              <a:t>listed</a:t>
            </a:r>
            <a:r>
              <a:rPr lang="tr-TR" sz="3200" dirty="0"/>
              <a:t> on </a:t>
            </a:r>
            <a:r>
              <a:rPr lang="tr-TR" sz="3200" dirty="0" err="1"/>
              <a:t>my</a:t>
            </a:r>
            <a:r>
              <a:rPr lang="tr-TR" sz="3200" dirty="0"/>
              <a:t> </a:t>
            </a:r>
            <a:r>
              <a:rPr lang="tr-TR" sz="3200" dirty="0" err="1"/>
              <a:t>Github</a:t>
            </a:r>
            <a:r>
              <a:rPr lang="tr-TR" sz="3200" dirty="0"/>
              <a:t> </a:t>
            </a:r>
            <a:r>
              <a:rPr lang="tr-TR" sz="3200" dirty="0" err="1"/>
              <a:t>page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10B97A-1945-6561-C3E6-E49A72096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62" y="1825624"/>
            <a:ext cx="10515600" cy="4351338"/>
          </a:xfrm>
        </p:spPr>
        <p:txBody>
          <a:bodyPr/>
          <a:lstStyle/>
          <a:p>
            <a:pPr algn="ctr"/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github.com</a:t>
            </a:r>
            <a:r>
              <a:rPr lang="tr-TR" dirty="0"/>
              <a:t>/H00wb/Music-</a:t>
            </a:r>
            <a:r>
              <a:rPr lang="tr-TR" dirty="0" err="1"/>
              <a:t>Generation</a:t>
            </a:r>
            <a:r>
              <a:rPr lang="tr-TR" dirty="0"/>
              <a:t>-Using-</a:t>
            </a:r>
            <a:r>
              <a:rPr lang="tr-TR" dirty="0" err="1"/>
              <a:t>BiLSTM</a:t>
            </a:r>
            <a:endParaRPr lang="tr-TR" dirty="0"/>
          </a:p>
        </p:txBody>
      </p:sp>
      <p:pic>
        <p:nvPicPr>
          <p:cNvPr id="5" name="Resim 4" descr="metin, ekran görüntüsü, insan yüzü, adam, insan içeren bir resim&#10;&#10;Açıklama otomatik olarak oluşturuldu">
            <a:extLst>
              <a:ext uri="{FF2B5EF4-FFF2-40B4-BE49-F238E27FC236}">
                <a16:creationId xmlns:a16="http://schemas.microsoft.com/office/drawing/2014/main" id="{225DA526-7E04-FAA9-850E-EFB4B3420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691" y="2612628"/>
            <a:ext cx="5568618" cy="27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85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yazı tipi, hat sanatı, kaligrafi, logo, tipografi içeren bir resim&#10;&#10;Açıklama otomatik olarak oluşturuldu">
            <a:extLst>
              <a:ext uri="{FF2B5EF4-FFF2-40B4-BE49-F238E27FC236}">
                <a16:creationId xmlns:a16="http://schemas.microsoft.com/office/drawing/2014/main" id="{26E35B11-8748-7452-85DB-C84CE711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45" y="1634330"/>
            <a:ext cx="8472510" cy="358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0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2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3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0BDCAEC-4DD4-4CCD-A7EC-E2014BD5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tr-TR"/>
              <a:t>Content</a:t>
            </a:r>
          </a:p>
        </p:txBody>
      </p:sp>
      <p:grpSp>
        <p:nvGrpSpPr>
          <p:cNvPr id="474" name="Group 13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475" name="Freeform: Shape 1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76" name="Freeform: Shape 1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7" name="Oval 19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8" name="İçerik Yer Tutucusu 2">
            <a:extLst>
              <a:ext uri="{FF2B5EF4-FFF2-40B4-BE49-F238E27FC236}">
                <a16:creationId xmlns:a16="http://schemas.microsoft.com/office/drawing/2014/main" id="{89D38A4A-A59F-6EDC-4F34-4D1038779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345827"/>
            <a:ext cx="5217173" cy="4351338"/>
          </a:xfrm>
        </p:spPr>
        <p:txBody>
          <a:bodyPr>
            <a:normAutofit lnSpcReduction="10000"/>
          </a:bodyPr>
          <a:lstStyle/>
          <a:p>
            <a:r>
              <a:rPr lang="tr-TR" sz="2200" dirty="0" err="1"/>
              <a:t>Introduction</a:t>
            </a:r>
            <a:endParaRPr lang="tr-TR" sz="2200" dirty="0"/>
          </a:p>
          <a:p>
            <a:r>
              <a:rPr lang="tr-TR" sz="2200" dirty="0" err="1"/>
              <a:t>What</a:t>
            </a:r>
            <a:r>
              <a:rPr lang="tr-TR" sz="2200" dirty="0"/>
              <a:t> </a:t>
            </a:r>
            <a:r>
              <a:rPr lang="tr-TR" sz="2200" dirty="0" err="1"/>
              <a:t>are</a:t>
            </a:r>
            <a:r>
              <a:rPr lang="tr-TR" sz="2200" dirty="0"/>
              <a:t> </a:t>
            </a:r>
            <a:r>
              <a:rPr lang="tr-TR" sz="2200" dirty="0" err="1"/>
              <a:t>RNN’s</a:t>
            </a:r>
            <a:r>
              <a:rPr lang="tr-TR" sz="2200" dirty="0"/>
              <a:t>?</a:t>
            </a:r>
          </a:p>
          <a:p>
            <a:r>
              <a:rPr lang="tr-TR" sz="2200" dirty="0" err="1"/>
              <a:t>What</a:t>
            </a:r>
            <a:r>
              <a:rPr lang="tr-TR" sz="2200" dirty="0"/>
              <a:t> </a:t>
            </a:r>
            <a:r>
              <a:rPr lang="tr-TR" sz="2200" dirty="0" err="1"/>
              <a:t>are</a:t>
            </a:r>
            <a:r>
              <a:rPr lang="tr-TR" sz="2200" dirty="0"/>
              <a:t> </a:t>
            </a:r>
            <a:r>
              <a:rPr lang="tr-TR" sz="2200" dirty="0" err="1"/>
              <a:t>LSTM’s</a:t>
            </a:r>
            <a:r>
              <a:rPr lang="tr-TR" sz="2200" dirty="0"/>
              <a:t> </a:t>
            </a:r>
            <a:r>
              <a:rPr lang="tr-TR" sz="2200" dirty="0" err="1"/>
              <a:t>and</a:t>
            </a:r>
            <a:r>
              <a:rPr lang="tr-TR" sz="2200" dirty="0"/>
              <a:t> </a:t>
            </a:r>
            <a:r>
              <a:rPr lang="tr-TR" sz="2200" dirty="0" err="1"/>
              <a:t>why</a:t>
            </a:r>
            <a:r>
              <a:rPr lang="tr-TR" sz="2200" dirty="0"/>
              <a:t> </a:t>
            </a:r>
            <a:r>
              <a:rPr lang="tr-TR" sz="2200" dirty="0" err="1"/>
              <a:t>we</a:t>
            </a:r>
            <a:r>
              <a:rPr lang="tr-TR" sz="2200" dirty="0"/>
              <a:t> </a:t>
            </a:r>
            <a:r>
              <a:rPr lang="tr-TR" sz="2200" dirty="0" err="1"/>
              <a:t>specifically</a:t>
            </a:r>
            <a:r>
              <a:rPr lang="tr-TR" sz="2200" dirty="0"/>
              <a:t> </a:t>
            </a:r>
            <a:r>
              <a:rPr lang="tr-TR" sz="2200" dirty="0" err="1"/>
              <a:t>chose</a:t>
            </a:r>
            <a:r>
              <a:rPr lang="tr-TR" sz="2200" dirty="0"/>
              <a:t> </a:t>
            </a:r>
            <a:r>
              <a:rPr lang="tr-TR" sz="2200" dirty="0" err="1"/>
              <a:t>them</a:t>
            </a:r>
            <a:r>
              <a:rPr lang="tr-TR" sz="2200" dirty="0"/>
              <a:t>?</a:t>
            </a:r>
          </a:p>
          <a:p>
            <a:r>
              <a:rPr lang="tr-TR" sz="2200" dirty="0" err="1"/>
              <a:t>What</a:t>
            </a:r>
            <a:r>
              <a:rPr lang="tr-TR" sz="2200" dirty="0"/>
              <a:t> ‘’</a:t>
            </a:r>
            <a:r>
              <a:rPr lang="tr-TR" sz="2200" dirty="0" err="1"/>
              <a:t>Bidirectionality</a:t>
            </a:r>
            <a:r>
              <a:rPr lang="tr-TR" sz="2200" dirty="0"/>
              <a:t>’’ </a:t>
            </a:r>
            <a:r>
              <a:rPr lang="tr-TR" sz="2200" dirty="0" err="1"/>
              <a:t>means</a:t>
            </a:r>
            <a:r>
              <a:rPr lang="tr-TR" sz="2200" dirty="0"/>
              <a:t> in </a:t>
            </a:r>
            <a:r>
              <a:rPr lang="tr-TR" sz="2200" dirty="0" err="1"/>
              <a:t>RNN’s</a:t>
            </a:r>
            <a:r>
              <a:rPr lang="tr-TR" sz="2200" dirty="0"/>
              <a:t>?</a:t>
            </a:r>
          </a:p>
          <a:p>
            <a:r>
              <a:rPr lang="tr-TR" sz="2200" dirty="0" err="1"/>
              <a:t>Used</a:t>
            </a:r>
            <a:r>
              <a:rPr lang="tr-TR" sz="2200" dirty="0"/>
              <a:t> </a:t>
            </a:r>
            <a:r>
              <a:rPr lang="tr-TR" sz="2200" dirty="0" err="1"/>
              <a:t>key</a:t>
            </a:r>
            <a:r>
              <a:rPr lang="tr-TR" sz="2200" dirty="0"/>
              <a:t> </a:t>
            </a:r>
            <a:r>
              <a:rPr lang="tr-TR" sz="2200" dirty="0" err="1"/>
              <a:t>structures</a:t>
            </a:r>
            <a:r>
              <a:rPr lang="tr-TR" sz="2200" dirty="0"/>
              <a:t>/</a:t>
            </a:r>
            <a:r>
              <a:rPr lang="tr-TR" sz="2200" dirty="0" err="1"/>
              <a:t>libraries</a:t>
            </a:r>
            <a:r>
              <a:rPr lang="tr-TR" sz="2200" dirty="0"/>
              <a:t>/</a:t>
            </a:r>
            <a:r>
              <a:rPr lang="tr-TR" sz="2200" dirty="0" err="1"/>
              <a:t>datasets</a:t>
            </a:r>
            <a:r>
              <a:rPr lang="tr-TR" sz="2200" dirty="0"/>
              <a:t>.</a:t>
            </a:r>
          </a:p>
          <a:p>
            <a:r>
              <a:rPr lang="tr-TR" sz="2200" dirty="0" err="1"/>
              <a:t>Explaining</a:t>
            </a:r>
            <a:r>
              <a:rPr lang="tr-TR" sz="2200" dirty="0"/>
              <a:t> </a:t>
            </a:r>
            <a:r>
              <a:rPr lang="tr-TR" sz="2200" dirty="0" err="1"/>
              <a:t>our</a:t>
            </a:r>
            <a:r>
              <a:rPr lang="tr-TR" sz="2200" dirty="0"/>
              <a:t> model.</a:t>
            </a:r>
          </a:p>
          <a:p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aftermath</a:t>
            </a:r>
            <a:r>
              <a:rPr lang="tr-TR" sz="2200" dirty="0"/>
              <a:t> </a:t>
            </a:r>
            <a:r>
              <a:rPr lang="tr-TR" sz="2200" dirty="0" err="1"/>
              <a:t>after</a:t>
            </a:r>
            <a:r>
              <a:rPr lang="tr-TR" sz="2200" dirty="0"/>
              <a:t> </a:t>
            </a:r>
            <a:r>
              <a:rPr lang="tr-TR" sz="2200" dirty="0" err="1"/>
              <a:t>we</a:t>
            </a:r>
            <a:r>
              <a:rPr lang="tr-TR" sz="2200" dirty="0"/>
              <a:t> </a:t>
            </a:r>
            <a:r>
              <a:rPr lang="tr-TR" sz="2200" dirty="0" err="1"/>
              <a:t>used</a:t>
            </a:r>
            <a:r>
              <a:rPr lang="tr-TR" sz="2200" dirty="0"/>
              <a:t> </a:t>
            </a:r>
            <a:r>
              <a:rPr lang="tr-TR" sz="2200" dirty="0" err="1"/>
              <a:t>Bidirectional</a:t>
            </a:r>
            <a:r>
              <a:rPr lang="tr-TR" sz="2200" dirty="0"/>
              <a:t> </a:t>
            </a:r>
            <a:r>
              <a:rPr lang="tr-TR" sz="2200" dirty="0" err="1"/>
              <a:t>LSTM’s</a:t>
            </a:r>
            <a:r>
              <a:rPr lang="tr-TR" sz="2200" dirty="0"/>
              <a:t> </a:t>
            </a:r>
            <a:r>
              <a:rPr lang="tr-TR" sz="2200" dirty="0" err="1"/>
              <a:t>compared</a:t>
            </a:r>
            <a:r>
              <a:rPr lang="tr-TR" sz="2200" dirty="0"/>
              <a:t> </a:t>
            </a:r>
            <a:r>
              <a:rPr lang="tr-TR" sz="2200" dirty="0" err="1"/>
              <a:t>to</a:t>
            </a:r>
            <a:r>
              <a:rPr lang="tr-TR" sz="2200" dirty="0"/>
              <a:t> normal </a:t>
            </a:r>
            <a:r>
              <a:rPr lang="tr-TR" sz="2200" dirty="0" err="1"/>
              <a:t>LSTM’s</a:t>
            </a:r>
            <a:r>
              <a:rPr lang="tr-TR" sz="2200" dirty="0"/>
              <a:t>.</a:t>
            </a:r>
          </a:p>
          <a:p>
            <a:r>
              <a:rPr lang="tr-TR" sz="2200" dirty="0" err="1"/>
              <a:t>Output</a:t>
            </a:r>
            <a:r>
              <a:rPr lang="tr-TR" sz="2200" dirty="0"/>
              <a:t> </a:t>
            </a:r>
            <a:r>
              <a:rPr lang="tr-TR" sz="2200" dirty="0" err="1"/>
              <a:t>music</a:t>
            </a:r>
            <a:r>
              <a:rPr lang="tr-TR" sz="2200" dirty="0"/>
              <a:t>.</a:t>
            </a:r>
          </a:p>
          <a:p>
            <a:r>
              <a:rPr lang="tr-TR" sz="2200" dirty="0" err="1"/>
              <a:t>References</a:t>
            </a:r>
            <a:endParaRPr lang="tr-TR" sz="2200" dirty="0"/>
          </a:p>
        </p:txBody>
      </p:sp>
      <p:grpSp>
        <p:nvGrpSpPr>
          <p:cNvPr id="479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2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2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692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7A769A2-E092-815E-EE36-EE0E4A84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tr-TR" dirty="0" err="1"/>
              <a:t>Introduction</a:t>
            </a:r>
            <a:endParaRPr lang="tr-TR" dirty="0"/>
          </a:p>
        </p:txBody>
      </p:sp>
      <p:grpSp>
        <p:nvGrpSpPr>
          <p:cNvPr id="11" name="Graphic 38">
            <a:extLst>
              <a:ext uri="{FF2B5EF4-FFF2-40B4-BE49-F238E27FC236}">
                <a16:creationId xmlns:a16="http://schemas.microsoft.com/office/drawing/2014/main" id="{35C37387-FC74-4DFB-841A-B7688148C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795582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2D8A01F-F541-4FE1-9384-7A5B686AE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067F35E-69E0-4628-B498-7058AF51F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38">
            <a:extLst>
              <a:ext uri="{FF2B5EF4-FFF2-40B4-BE49-F238E27FC236}">
                <a16:creationId xmlns:a16="http://schemas.microsoft.com/office/drawing/2014/main" id="{CD0F749C-1D4C-430F-B946-6DAF4C309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795582"/>
            <a:ext cx="1910252" cy="709660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B331624-2D22-4B4E-A3E6-0D4F79493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020173F-D274-41F7-8EF8-70D857D30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D9FE21DE-050D-4E27-A007-AAE4EF84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3491269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EF10EC-D135-4F55-A642-AFA283DD9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349126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Light blue headphones">
            <a:extLst>
              <a:ext uri="{FF2B5EF4-FFF2-40B4-BE49-F238E27FC236}">
                <a16:creationId xmlns:a16="http://schemas.microsoft.com/office/drawing/2014/main" id="{86F77941-A958-B766-2080-19F5C94FF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44" b="1"/>
          <a:stretch/>
        </p:blipFill>
        <p:spPr>
          <a:xfrm>
            <a:off x="1526293" y="1554974"/>
            <a:ext cx="3555043" cy="3217333"/>
          </a:xfrm>
          <a:prstGeom prst="rect">
            <a:avLst/>
          </a:prstGeom>
        </p:spPr>
      </p:pic>
      <p:grpSp>
        <p:nvGrpSpPr>
          <p:cNvPr id="23" name="Graphic 4">
            <a:extLst>
              <a:ext uri="{FF2B5EF4-FFF2-40B4-BE49-F238E27FC236}">
                <a16:creationId xmlns:a16="http://schemas.microsoft.com/office/drawing/2014/main" id="{89D47E22-F192-4DEC-AE19-484993AE8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637983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5B481D-50AE-46D4-9C2F-ADF882A44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A9696D1-2645-4CDB-999E-2BCB171DD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F893A7D-6FAA-4ABA-8FBF-12AE8BB15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E098AA5-8EA7-4B49-A943-13BDB0687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2B7441F-24D2-47F6-AEF3-0B16E0EBD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8C9959-A685-4BAF-98D3-38CEE7F61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5439F3-230A-42C1-985A-F3801AFDE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CA0CAF8-ABFC-4754-B816-1A982DB04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197C506-00E2-4325-8F3D-B7A52BFA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C8AF387-37B3-40A6-BEB9-5F1D326D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861A354-F1B5-4CFC-8B29-36A08A6E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4239475-71DB-497A-B17E-B50BC0F12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9CF385-DC69-4555-8C67-BFB833B86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" name="Graphic 4">
            <a:extLst>
              <a:ext uri="{FF2B5EF4-FFF2-40B4-BE49-F238E27FC236}">
                <a16:creationId xmlns:a16="http://schemas.microsoft.com/office/drawing/2014/main" id="{8546F01E-28C6-4D97-ACC0-50485CD54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637983"/>
            <a:ext cx="975169" cy="975171"/>
            <a:chOff x="5829300" y="3162300"/>
            <a:chExt cx="532256" cy="532257"/>
          </a:xfrm>
          <a:solidFill>
            <a:schemeClr val="tx1">
              <a:alpha val="60000"/>
            </a:schemeClr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B0908F7-1F79-4980-843B-7010EE8E8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3653996-A332-4C70-839A-B246E0543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9F15CE8-59C3-4EB5-9C7C-4BAAC5F7D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61B38B2-7390-4304-A200-E656AE089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A0DCEB4-FD1D-4E15-A000-1A9CB77DA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CE85A3-7077-4FEE-B140-C20B1A230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748CC5-5652-4C4F-A5CE-41DA8383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47D79CB-5BE7-49A3-8C81-100690235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F449AC0-C0F3-4D2F-9134-78DDFD1B2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7A8DFB0-41C7-4703-BCC0-902265911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1A0CFB7-B9CE-4B04-92B5-FE295DF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7344B6F-954A-49BE-B5E9-19A09DC6B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263CDF5-777C-406D-B2B2-0FF351D11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F186769-44AE-2F8D-1B51-A46AD2640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783" y="1747592"/>
            <a:ext cx="5217173" cy="3326670"/>
          </a:xfrm>
        </p:spPr>
        <p:txBody>
          <a:bodyPr>
            <a:normAutofit/>
          </a:bodyPr>
          <a:lstStyle/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focus</a:t>
            </a:r>
            <a:r>
              <a:rPr lang="tr-TR" dirty="0"/>
              <a:t> on </a:t>
            </a:r>
            <a:r>
              <a:rPr lang="tr-TR" dirty="0" err="1"/>
              <a:t>generating</a:t>
            </a:r>
            <a:r>
              <a:rPr lang="tr-TR" dirty="0"/>
              <a:t> </a:t>
            </a:r>
            <a:r>
              <a:rPr lang="tr-TR" dirty="0" err="1"/>
              <a:t>music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Recurrent</a:t>
            </a:r>
            <a:r>
              <a:rPr lang="tr-TR" dirty="0"/>
              <a:t> </a:t>
            </a:r>
            <a:r>
              <a:rPr lang="tr-TR" dirty="0" err="1"/>
              <a:t>Neural</a:t>
            </a:r>
            <a:r>
              <a:rPr lang="tr-TR" dirty="0"/>
              <a:t> Network </a:t>
            </a:r>
            <a:r>
              <a:rPr lang="tr-TR" dirty="0" err="1"/>
              <a:t>architectures</a:t>
            </a:r>
            <a:r>
              <a:rPr lang="tr-TR" dirty="0"/>
              <a:t>.</a:t>
            </a:r>
          </a:p>
          <a:p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target</a:t>
            </a:r>
            <a:r>
              <a:rPr lang="tr-TR" dirty="0"/>
              <a:t> is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develop</a:t>
            </a:r>
            <a:r>
              <a:rPr lang="tr-TR" dirty="0"/>
              <a:t> a model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composing</a:t>
            </a:r>
            <a:r>
              <a:rPr lang="tr-TR" dirty="0"/>
              <a:t> </a:t>
            </a:r>
            <a:r>
              <a:rPr lang="tr-TR" dirty="0" err="1"/>
              <a:t>music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learning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datasets</a:t>
            </a:r>
            <a:r>
              <a:rPr lang="tr-TR" dirty="0"/>
              <a:t> </a:t>
            </a:r>
            <a:r>
              <a:rPr lang="tr-TR" dirty="0" err="1"/>
              <a:t>consisting</a:t>
            </a:r>
            <a:r>
              <a:rPr lang="tr-TR" dirty="0"/>
              <a:t> of MIDI </a:t>
            </a:r>
            <a:r>
              <a:rPr lang="tr-TR" dirty="0" err="1"/>
              <a:t>files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497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4A5ED98-E502-8D42-4642-38496572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tr-TR" dirty="0" err="1"/>
              <a:t>What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RNN’s</a:t>
            </a:r>
            <a:r>
              <a:rPr lang="tr-TR" dirty="0"/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9FBB3F-5AA1-171A-C4CC-D5221BE96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r>
              <a:rPr lang="en-US" dirty="0"/>
              <a:t>RNNs are neural networks designed for sequence data.</a:t>
            </a:r>
          </a:p>
          <a:p>
            <a:r>
              <a:rPr lang="en-US" dirty="0"/>
              <a:t>They have loops that allow information to maintain.</a:t>
            </a:r>
          </a:p>
          <a:p>
            <a:r>
              <a:rPr lang="en-US" dirty="0"/>
              <a:t>Ideal for tasks with dependencies like language, speech, and music.</a:t>
            </a:r>
          </a:p>
        </p:txBody>
      </p:sp>
      <p:pic>
        <p:nvPicPr>
          <p:cNvPr id="5" name="İçerik Yer Tutucusu 4" descr="daire, çizgi, diyagram, tasarım içeren bir resim&#10;&#10;Açıklama otomatik olarak oluşturuldu">
            <a:extLst>
              <a:ext uri="{FF2B5EF4-FFF2-40B4-BE49-F238E27FC236}">
                <a16:creationId xmlns:a16="http://schemas.microsoft.com/office/drawing/2014/main" id="{445AE868-620B-6015-47A3-208437864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473" y="1678779"/>
            <a:ext cx="4072815" cy="3594258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5755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E749E47-AAA5-F35D-844B-DE0C9474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What are LSTM’s and why we specifically chose them?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98DF9956-CD4C-6824-7550-6977CBFA17B5}"/>
              </a:ext>
            </a:extLst>
          </p:cNvPr>
          <p:cNvSpPr txBox="1"/>
          <p:nvPr/>
        </p:nvSpPr>
        <p:spPr>
          <a:xfrm>
            <a:off x="938906" y="1715151"/>
            <a:ext cx="5217173" cy="2371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LSTM’s </a:t>
            </a:r>
            <a:r>
              <a:rPr lang="en-US" b="0" i="0" dirty="0">
                <a:effectLst/>
              </a:rPr>
              <a:t>are a type of RNN that can learn long-term dependencies.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They solve the vanishing gradient problem(explain VGP here) with gate structures.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Ideal </a:t>
            </a:r>
            <a:r>
              <a:rPr lang="en-US" b="0" i="0" dirty="0">
                <a:effectLst/>
              </a:rPr>
              <a:t>for their ability to handle long sequences, crucial for music.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İçerik Yer Tutucusu 8" descr="giyim, çizgi film, adam, insan, ayakta durma içeren bir resim&#10;&#10;Açıklama otomatik olarak oluşturuldu">
            <a:extLst>
              <a:ext uri="{FF2B5EF4-FFF2-40B4-BE49-F238E27FC236}">
                <a16:creationId xmlns:a16="http://schemas.microsoft.com/office/drawing/2014/main" id="{8C21B865-9F7A-2612-6B2E-FF7871F0C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3882" y="794782"/>
            <a:ext cx="3006289" cy="4503807"/>
          </a:xfrm>
          <a:prstGeom prst="rect">
            <a:avLst/>
          </a:prstGeom>
        </p:spPr>
      </p:pic>
      <p:grpSp>
        <p:nvGrpSpPr>
          <p:cNvPr id="19" name="Graphic 4">
            <a:extLst>
              <a:ext uri="{FF2B5EF4-FFF2-40B4-BE49-F238E27FC236}">
                <a16:creationId xmlns:a16="http://schemas.microsoft.com/office/drawing/2014/main" id="{D92F9A1A-77F4-4E16-958B-64BB489FF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2349" y="739986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19A42ED-6B91-49E6-9BDB-6339893E9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732C3B-202D-4B4E-9C2B-283338B2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8433EC-2142-4B86-B9BA-25AFE2629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3A02D8-E8AA-47DC-B215-ED01D604E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1A156CC-0ACD-4554-947F-A9FD30B6A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BACA1F0-7581-48CC-BB3D-29D84E66B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8C34CDB-6796-4AA3-9001-DA5B717D7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9D783F9-0F69-4135-9961-9BAB1C1A6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FFBBC22-B7E4-49E9-9BD1-36B5F6299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179D1A-1F7F-41FF-A993-7DB78E9EB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565B3A8-B9D8-4EA9-B3DA-DDB2A574B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891E65D-798E-4741-A582-606A9152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8BAB8E0-D711-471F-8EB7-6F8C42092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2" name="Resim 11" descr="metin, ekran görüntüsü, diyagram, çizgi içeren bir resim&#10;&#10;Açıklama otomatik olarak oluşturuldu">
            <a:extLst>
              <a:ext uri="{FF2B5EF4-FFF2-40B4-BE49-F238E27FC236}">
                <a16:creationId xmlns:a16="http://schemas.microsoft.com/office/drawing/2014/main" id="{1EB3F34B-A31B-3605-4E2F-C9CF1FFEC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028" y="4286575"/>
            <a:ext cx="3676020" cy="237103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BD27928-770C-41C1-B1E9-9FEB5A801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3877" y="4618784"/>
            <a:ext cx="365021" cy="365021"/>
            <a:chOff x="149345" y="10991595"/>
            <a:chExt cx="365021" cy="365021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4C270DE-0BEB-4372-B440-7EADA6FAF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345" y="10991595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57ACA0C-8702-4043-8D4D-582EAEDF1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345" y="10991595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519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33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35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56" name="Oval 37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E44B336-88D5-8FA5-3F9E-9F2A5460A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>
            <a:normAutofit/>
          </a:bodyPr>
          <a:lstStyle/>
          <a:p>
            <a:r>
              <a:rPr lang="tr-TR" sz="2800" err="1"/>
              <a:t>What</a:t>
            </a:r>
            <a:r>
              <a:rPr lang="tr-TR" sz="2800"/>
              <a:t> ‘’</a:t>
            </a:r>
            <a:r>
              <a:rPr lang="tr-TR" sz="2800" err="1"/>
              <a:t>Bidirectionality</a:t>
            </a:r>
            <a:r>
              <a:rPr lang="tr-TR" sz="2800"/>
              <a:t>’’ </a:t>
            </a:r>
            <a:r>
              <a:rPr lang="tr-TR" sz="2800" err="1"/>
              <a:t>means</a:t>
            </a:r>
            <a:r>
              <a:rPr lang="tr-TR" sz="2800"/>
              <a:t> in </a:t>
            </a:r>
            <a:r>
              <a:rPr lang="tr-TR" sz="2800" err="1"/>
              <a:t>RNN’s</a:t>
            </a:r>
            <a:r>
              <a:rPr lang="tr-TR" sz="2800"/>
              <a:t>?</a:t>
            </a:r>
          </a:p>
        </p:txBody>
      </p:sp>
      <p:grpSp>
        <p:nvGrpSpPr>
          <p:cNvPr id="57" name="Group 39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8" name="Freeform: Shape 41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5" name="İçerik Yer Tutucusu 4" descr="diyagram, çizgi, daire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94D0B75-D625-5D0B-3294-8C86343C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60" y="2061322"/>
            <a:ext cx="3893367" cy="2559888"/>
          </a:xfrm>
          <a:prstGeom prst="rect">
            <a:avLst/>
          </a:prstGeom>
        </p:spPr>
      </p:pic>
      <p:grpSp>
        <p:nvGrpSpPr>
          <p:cNvPr id="59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45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46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47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48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399869-57D7-C179-9B87-3A4AF8528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Bidirectional RNN’s process sequences in both forward layer and </a:t>
            </a:r>
            <a:r>
              <a:rPr lang="en-US" dirty="0" err="1"/>
              <a:t>bakcward</a:t>
            </a:r>
            <a:r>
              <a:rPr lang="en-US" dirty="0"/>
              <a:t> layers.</a:t>
            </a:r>
          </a:p>
          <a:p>
            <a:r>
              <a:rPr lang="en-US" dirty="0"/>
              <a:t>Captures information from both past and future at each point.</a:t>
            </a:r>
          </a:p>
          <a:p>
            <a:r>
              <a:rPr lang="en-US" dirty="0"/>
              <a:t>In music, this means more accurate note predictions by taking notes from future notes.</a:t>
            </a:r>
          </a:p>
          <a:p>
            <a:r>
              <a:rPr lang="en-US" dirty="0"/>
              <a:t>That is why we’re using Bidirectional LSTM based architecture in our model.</a:t>
            </a:r>
          </a:p>
        </p:txBody>
      </p:sp>
    </p:spTree>
    <p:extLst>
      <p:ext uri="{BB962C8B-B14F-4D97-AF65-F5344CB8AC3E}">
        <p14:creationId xmlns:p14="http://schemas.microsoft.com/office/powerpoint/2010/main" val="1762394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887663C3-7407-934E-C757-45174EB1AB67}"/>
              </a:ext>
            </a:extLst>
          </p:cNvPr>
          <p:cNvSpPr txBox="1"/>
          <p:nvPr/>
        </p:nvSpPr>
        <p:spPr>
          <a:xfrm>
            <a:off x="867103" y="457200"/>
            <a:ext cx="106574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300" dirty="0">
                <a:latin typeface="+mj-lt"/>
              </a:rPr>
              <a:t>KEY STRUCTURES/LIBRARIES USED</a:t>
            </a:r>
          </a:p>
        </p:txBody>
      </p:sp>
      <p:pic>
        <p:nvPicPr>
          <p:cNvPr id="7" name="Resim 6" descr="simge, sembol, logo, grafik, yazı tipi içeren bir resim&#10;&#10;Açıklama otomatik olarak oluşturuldu">
            <a:extLst>
              <a:ext uri="{FF2B5EF4-FFF2-40B4-BE49-F238E27FC236}">
                <a16:creationId xmlns:a16="http://schemas.microsoft.com/office/drawing/2014/main" id="{2796ABFF-F4F3-24E2-5DF4-C0E447E12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576" y="1057364"/>
            <a:ext cx="2643774" cy="1310883"/>
          </a:xfrm>
          <a:prstGeom prst="rect">
            <a:avLst/>
          </a:prstGeom>
        </p:spPr>
      </p:pic>
      <p:pic>
        <p:nvPicPr>
          <p:cNvPr id="9" name="Resim 8" descr="metin, ekran görüntüsü, yazı tipi, diyagram içeren bir resim&#10;&#10;Açıklama otomatik olarak oluşturuldu">
            <a:extLst>
              <a:ext uri="{FF2B5EF4-FFF2-40B4-BE49-F238E27FC236}">
                <a16:creationId xmlns:a16="http://schemas.microsoft.com/office/drawing/2014/main" id="{EEB716BA-1295-901D-ECEE-5CA6B7AF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58" y="1751375"/>
            <a:ext cx="2643774" cy="131357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77E3687B-C4DF-47DF-4B1D-8B88F546B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594" y="1748685"/>
            <a:ext cx="3035913" cy="1313573"/>
          </a:xfrm>
          <a:prstGeom prst="rect">
            <a:avLst/>
          </a:prstGeom>
        </p:spPr>
      </p:pic>
      <p:pic>
        <p:nvPicPr>
          <p:cNvPr id="13" name="Resim 12" descr="yazı tipi, logo, grafik, saat içeren bir resim&#10;&#10;Açıklama otomatik olarak oluşturuldu">
            <a:extLst>
              <a:ext uri="{FF2B5EF4-FFF2-40B4-BE49-F238E27FC236}">
                <a16:creationId xmlns:a16="http://schemas.microsoft.com/office/drawing/2014/main" id="{760676AE-7A63-D396-1672-A4710B404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576" y="2825688"/>
            <a:ext cx="2643774" cy="881258"/>
          </a:xfrm>
          <a:prstGeom prst="rect">
            <a:avLst/>
          </a:prstGeom>
        </p:spPr>
      </p:pic>
      <p:pic>
        <p:nvPicPr>
          <p:cNvPr id="15" name="Resim 14" descr="metin, ekran görüntüsü, yazı tipi, doküman, belge içeren bir resim&#10;&#10;Açıklama otomatik olarak oluşturuldu">
            <a:extLst>
              <a:ext uri="{FF2B5EF4-FFF2-40B4-BE49-F238E27FC236}">
                <a16:creationId xmlns:a16="http://schemas.microsoft.com/office/drawing/2014/main" id="{E122F2A4-075F-3292-FDA1-F975AE3D0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401" y="4682610"/>
            <a:ext cx="2593175" cy="1648486"/>
          </a:xfrm>
          <a:prstGeom prst="rect">
            <a:avLst/>
          </a:prstGeom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CC970C22-7722-F300-62BE-C9E506FF8011}"/>
              </a:ext>
            </a:extLst>
          </p:cNvPr>
          <p:cNvSpPr txBox="1"/>
          <p:nvPr/>
        </p:nvSpPr>
        <p:spPr>
          <a:xfrm>
            <a:off x="738798" y="3894696"/>
            <a:ext cx="107144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300" dirty="0">
                <a:latin typeface="+mj-lt"/>
              </a:rPr>
              <a:t>DATASETS USED</a:t>
            </a:r>
          </a:p>
        </p:txBody>
      </p:sp>
      <p:pic>
        <p:nvPicPr>
          <p:cNvPr id="18" name="Resim 17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9191B85E-1716-3758-28D1-EEE8A6E54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8379" y="4682610"/>
            <a:ext cx="2845171" cy="1648486"/>
          </a:xfrm>
          <a:prstGeom prst="rect">
            <a:avLst/>
          </a:prstGeom>
        </p:spPr>
      </p:pic>
      <p:sp>
        <p:nvSpPr>
          <p:cNvPr id="19" name="Metin kutusu 18">
            <a:extLst>
              <a:ext uri="{FF2B5EF4-FFF2-40B4-BE49-F238E27FC236}">
                <a16:creationId xmlns:a16="http://schemas.microsoft.com/office/drawing/2014/main" id="{D84B2D63-E053-BB29-8BDF-DB8FA05DBAFB}"/>
              </a:ext>
            </a:extLst>
          </p:cNvPr>
          <p:cNvSpPr txBox="1"/>
          <p:nvPr/>
        </p:nvSpPr>
        <p:spPr>
          <a:xfrm>
            <a:off x="1889445" y="6440557"/>
            <a:ext cx="266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Lakh</a:t>
            </a:r>
            <a:r>
              <a:rPr lang="tr-TR" dirty="0"/>
              <a:t> MIDI </a:t>
            </a:r>
            <a:r>
              <a:rPr lang="tr-TR" dirty="0" err="1"/>
              <a:t>Dataset</a:t>
            </a:r>
            <a:r>
              <a:rPr lang="tr-TR" dirty="0"/>
              <a:t> 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336A8073-54CA-5FD7-3CDD-C050BE997C54}"/>
              </a:ext>
            </a:extLst>
          </p:cNvPr>
          <p:cNvSpPr txBox="1"/>
          <p:nvPr/>
        </p:nvSpPr>
        <p:spPr>
          <a:xfrm>
            <a:off x="7200350" y="6400800"/>
            <a:ext cx="2863200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MAESTRO V2.0.0 </a:t>
            </a:r>
            <a:r>
              <a:rPr lang="tr-TR" dirty="0" err="1"/>
              <a:t>Dataset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38277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3C185B7-4B93-D83B-9945-86A3822AA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70" y="365126"/>
            <a:ext cx="10548730" cy="767936"/>
          </a:xfrm>
        </p:spPr>
        <p:txBody>
          <a:bodyPr>
            <a:normAutofit/>
          </a:bodyPr>
          <a:lstStyle/>
          <a:p>
            <a:r>
              <a:rPr lang="tr-TR" sz="3400" dirty="0" err="1"/>
              <a:t>Explaining</a:t>
            </a:r>
            <a:r>
              <a:rPr lang="tr-TR" sz="3400" dirty="0"/>
              <a:t> </a:t>
            </a:r>
            <a:r>
              <a:rPr lang="tr-TR" sz="3400" dirty="0" err="1"/>
              <a:t>the</a:t>
            </a:r>
            <a:r>
              <a:rPr lang="tr-TR" sz="3400" dirty="0"/>
              <a:t> model</a:t>
            </a:r>
          </a:p>
        </p:txBody>
      </p:sp>
      <p:pic>
        <p:nvPicPr>
          <p:cNvPr id="49" name="Resim 48" descr="metin, yazılım, multimedya yazılımı, bilgisayar simgesi içeren bir resim&#10;&#10;Açıklama otomatik olarak oluşturuldu">
            <a:extLst>
              <a:ext uri="{FF2B5EF4-FFF2-40B4-BE49-F238E27FC236}">
                <a16:creationId xmlns:a16="http://schemas.microsoft.com/office/drawing/2014/main" id="{665908A2-F25B-AB14-8781-62CF04138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16" y="960281"/>
            <a:ext cx="3590928" cy="2439599"/>
          </a:xfrm>
          <a:prstGeom prst="rect">
            <a:avLst/>
          </a:prstGeom>
        </p:spPr>
      </p:pic>
      <p:pic>
        <p:nvPicPr>
          <p:cNvPr id="51" name="Resim 50" descr="ekran görüntüsü, metin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112D8E27-F6FB-06CD-1100-250377185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72" y="3497934"/>
            <a:ext cx="4555794" cy="1809484"/>
          </a:xfrm>
          <a:prstGeom prst="rect">
            <a:avLst/>
          </a:prstGeom>
        </p:spPr>
      </p:pic>
      <p:pic>
        <p:nvPicPr>
          <p:cNvPr id="55" name="Resim 54" descr="metin, yazılım, ekran görüntüsü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2BA7AAC4-4584-51F5-187C-1BFD9EADD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317" y="3389807"/>
            <a:ext cx="3996484" cy="1594103"/>
          </a:xfrm>
          <a:prstGeom prst="rect">
            <a:avLst/>
          </a:prstGeom>
        </p:spPr>
      </p:pic>
      <p:pic>
        <p:nvPicPr>
          <p:cNvPr id="57" name="Resim 56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A263841C-B7C9-1681-787A-2A826335D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2317" y="134804"/>
            <a:ext cx="3996484" cy="1159543"/>
          </a:xfrm>
          <a:prstGeom prst="rect">
            <a:avLst/>
          </a:prstGeom>
        </p:spPr>
      </p:pic>
      <p:pic>
        <p:nvPicPr>
          <p:cNvPr id="59" name="Resim 58" descr="metin, multimedya yazılımı, yazılım, grafik yazılımı içeren bir resim&#10;&#10;Açıklama otomatik olarak oluşturuldu">
            <a:extLst>
              <a:ext uri="{FF2B5EF4-FFF2-40B4-BE49-F238E27FC236}">
                <a16:creationId xmlns:a16="http://schemas.microsoft.com/office/drawing/2014/main" id="{43880DCB-A198-EE70-117C-16E5D1A11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872" y="5582601"/>
            <a:ext cx="4619564" cy="630236"/>
          </a:xfrm>
          <a:prstGeom prst="rect">
            <a:avLst/>
          </a:prstGeom>
        </p:spPr>
      </p:pic>
      <p:pic>
        <p:nvPicPr>
          <p:cNvPr id="61" name="Resim 60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B660C421-E22A-1135-A031-AC4FCA26F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376" y="5106219"/>
            <a:ext cx="3750365" cy="1740676"/>
          </a:xfrm>
          <a:prstGeom prst="rect">
            <a:avLst/>
          </a:prstGeom>
        </p:spPr>
      </p:pic>
      <p:pic>
        <p:nvPicPr>
          <p:cNvPr id="63" name="Resim 62" descr="ekran görüntüsü, metin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BE3BC1F8-EE81-3310-88EA-F9474FC221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2317" y="1412202"/>
            <a:ext cx="3996484" cy="185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9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4229257-0D81-9EC7-48F0-5046A781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aftermath</a:t>
            </a:r>
            <a:r>
              <a:rPr lang="tr-TR" dirty="0"/>
              <a:t> </a:t>
            </a:r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Bidirectional</a:t>
            </a:r>
            <a:r>
              <a:rPr lang="tr-TR" dirty="0"/>
              <a:t> </a:t>
            </a:r>
            <a:r>
              <a:rPr lang="tr-TR" dirty="0" err="1"/>
              <a:t>LSTM’s</a:t>
            </a:r>
            <a:r>
              <a:rPr lang="tr-TR" dirty="0"/>
              <a:t> </a:t>
            </a:r>
            <a:r>
              <a:rPr lang="tr-TR" dirty="0" err="1"/>
              <a:t>compared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normal </a:t>
            </a:r>
            <a:r>
              <a:rPr lang="tr-TR" dirty="0" err="1"/>
              <a:t>LSTM’s</a:t>
            </a:r>
            <a:endParaRPr lang="tr-TR" dirty="0"/>
          </a:p>
        </p:txBody>
      </p:sp>
      <p:pic>
        <p:nvPicPr>
          <p:cNvPr id="5" name="Resim 4" descr="metin, çizgi, ekran görüntüsü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26FCD6D9-A338-36F3-EC33-939B79692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38" y="1737005"/>
            <a:ext cx="3059154" cy="2444324"/>
          </a:xfrm>
          <a:prstGeom prst="rect">
            <a:avLst/>
          </a:prstGeom>
        </p:spPr>
      </p:pic>
      <p:pic>
        <p:nvPicPr>
          <p:cNvPr id="7" name="Resim 6" descr="metin, ekran görüntüsü, çizgi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9BF6B9D9-DED3-2AD7-F04A-8794B380A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340" y="1690688"/>
            <a:ext cx="3151744" cy="25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308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İyon Toplantı Odası</Template>
  <TotalTime>968</TotalTime>
  <Words>622</Words>
  <Application>Microsoft Macintosh PowerPoint</Application>
  <PresentationFormat>Geniş ekran</PresentationFormat>
  <Paragraphs>60</Paragraphs>
  <Slides>14</Slides>
  <Notes>0</Notes>
  <HiddenSlides>0</HiddenSlides>
  <MMClips>3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17" baseType="lpstr">
      <vt:lpstr>Arial</vt:lpstr>
      <vt:lpstr>Source Sans Pro</vt:lpstr>
      <vt:lpstr>FunkyShapesDarkVTI</vt:lpstr>
      <vt:lpstr>CSE0471 APPLIED dEEP LEARNING   &lt;PROJECT: MUSIC GENERATION uSING Bılstms&gt;</vt:lpstr>
      <vt:lpstr>Content</vt:lpstr>
      <vt:lpstr>Introduction</vt:lpstr>
      <vt:lpstr>What are RNN’s?</vt:lpstr>
      <vt:lpstr>What are LSTM’s and why we specifically chose them?</vt:lpstr>
      <vt:lpstr>What ‘’Bidirectionality’’ means in RNN’s?</vt:lpstr>
      <vt:lpstr>PowerPoint Sunusu</vt:lpstr>
      <vt:lpstr>Explaining the model</vt:lpstr>
      <vt:lpstr>The aftermath after we used Bidirectional LSTM’s compared to normal LSTM’s</vt:lpstr>
      <vt:lpstr>Comparison of our model between different datasets in terms of performance</vt:lpstr>
      <vt:lpstr>Output Music:</vt:lpstr>
      <vt:lpstr>References</vt:lpstr>
      <vt:lpstr>Project is currently listed on my Github page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CSE0471 APPLIED dEEP LEARNING   &lt;PROJECT: MUSIC GENERATION&gt;</dc:title>
  <dc:creator>Emrehan Gökçay</dc:creator>
  <cp:lastModifiedBy>Emrehan Gökçay</cp:lastModifiedBy>
  <cp:revision>13</cp:revision>
  <dcterms:created xsi:type="dcterms:W3CDTF">2024-05-18T15:16:33Z</dcterms:created>
  <dcterms:modified xsi:type="dcterms:W3CDTF">2024-05-19T15:37:06Z</dcterms:modified>
</cp:coreProperties>
</file>